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07" r:id="rId2"/>
    <p:sldId id="357" r:id="rId3"/>
    <p:sldId id="345" r:id="rId4"/>
    <p:sldId id="355" r:id="rId5"/>
    <p:sldId id="358" r:id="rId6"/>
    <p:sldId id="364" r:id="rId7"/>
    <p:sldId id="365" r:id="rId8"/>
    <p:sldId id="360" r:id="rId9"/>
    <p:sldId id="366" r:id="rId10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597" autoAdjust="0"/>
    <p:restoredTop sz="94660"/>
  </p:normalViewPr>
  <p:slideViewPr>
    <p:cSldViewPr>
      <p:cViewPr>
        <p:scale>
          <a:sx n="60" d="100"/>
          <a:sy n="60" d="100"/>
        </p:scale>
        <p:origin x="-2112" y="-8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795F7-7FD4-4310-BBDE-FD5CDBAF2439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1E73D-39C6-411D-9004-DB71DCE5F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3622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6F43E-765B-4AF0-8B9A-F59D9F36490B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4D3D3-EB09-4DDF-BA46-990A1B3BB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7058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A699-D71E-4C60-8471-1DA6D3D69232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7690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607E-ABAB-415D-81CA-1276BFACE3C5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126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1C46E-1B84-40F8-8D46-544DFFC6008F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5396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9E38-7283-44C0-A16D-B27581E23056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644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DEEA-705F-4A36-B7DE-A1D371561A62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1966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D0F5B-4998-4699-BB48-53D7BF03A704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6587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38002-4E2B-4FC9-AD16-186AEA826378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682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48BD-6D1B-4E4A-AB68-CB6B78ED6992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14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8F79-1A6E-4C2B-A165-DCC725C6E37E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693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D819-B41B-4C11-A9FF-00E8920AE403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339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79B7-8608-4C66-929F-4B6E43A5B27D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5684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35CE1-373D-4ED1-A6FE-5DA24D52F730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895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D0F5B-4998-4699-BB48-53D7BF03A704}" type="datetime1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00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cvr.kursi@mail.r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094" y="267494"/>
            <a:ext cx="8229600" cy="1224136"/>
          </a:xfrm>
        </p:spPr>
        <p:txBody>
          <a:bodyPr>
            <a:normAutofit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r>
              <a:rPr lang="ru-RU" sz="2600" b="1" dirty="0">
                <a:solidFill>
                  <a:srgbClr val="002060"/>
                </a:solidFill>
                <a:cs typeface="Arial" panose="020B0604020202020204" pitchFamily="34" charset="0"/>
              </a:rPr>
              <a:t>Грант «Лучший работник сферы воспитания и дополнительного образования детей»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635646"/>
            <a:ext cx="8435280" cy="2088232"/>
          </a:xfrm>
        </p:spPr>
        <p:txBody>
          <a:bodyPr>
            <a:normAutofit/>
          </a:bodyPr>
          <a:lstStyle/>
          <a:p>
            <a:pPr algn="just"/>
            <a:endParaRPr lang="ru-RU" sz="1800" dirty="0" smtClean="0"/>
          </a:p>
          <a:p>
            <a:pPr marL="0" indent="0" algn="ctr">
              <a:buNone/>
            </a:pPr>
            <a:r>
              <a:rPr lang="ru-RU" sz="2400" b="1" dirty="0" smtClean="0"/>
              <a:t>Приказ Министерства образования и науки Республики Татарстан </a:t>
            </a:r>
            <a:r>
              <a:rPr lang="ru-RU" sz="2400" b="1" dirty="0"/>
              <a:t>от </a:t>
            </a:r>
            <a:r>
              <a:rPr lang="ru-RU" sz="2400" b="1" dirty="0" smtClean="0"/>
              <a:t>23.04.2018 </a:t>
            </a:r>
            <a:r>
              <a:rPr lang="ru-RU" sz="2400" b="1" dirty="0"/>
              <a:t>№ </a:t>
            </a:r>
            <a:r>
              <a:rPr lang="ru-RU" sz="2400" b="1" dirty="0" smtClean="0"/>
              <a:t>под-735/18</a:t>
            </a:r>
          </a:p>
          <a:p>
            <a:pPr algn="just"/>
            <a:endParaRPr lang="ru-RU" sz="2400" b="1" dirty="0"/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5148065" y="3890541"/>
            <a:ext cx="374441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C3260C"/>
              </a:buClr>
              <a:buSzPct val="130000"/>
            </a:pPr>
            <a:r>
              <a:rPr lang="ru-RU" sz="2000" b="1" dirty="0" smtClean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Владимирова Ю.Ю., </a:t>
            </a:r>
          </a:p>
          <a:p>
            <a:pPr>
              <a:spcBef>
                <a:spcPct val="20000"/>
              </a:spcBef>
              <a:buClr>
                <a:srgbClr val="C3260C"/>
              </a:buClr>
              <a:buSzPct val="130000"/>
            </a:pPr>
            <a:r>
              <a:rPr lang="ru-RU" sz="2000" b="1" dirty="0" smtClean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зав. отделом ГБУ ДО «РЦВР»</a:t>
            </a:r>
            <a:endParaRPr lang="ru-RU" sz="2000" dirty="0">
              <a:solidFill>
                <a:srgbClr val="37609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72042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1259160" y="1132185"/>
            <a:ext cx="6553200" cy="1943621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/>
              <a:t>Участники Гранта </a:t>
            </a:r>
            <a:r>
              <a:rPr lang="ru-RU" sz="2000" b="1" dirty="0"/>
              <a:t>в </a:t>
            </a:r>
            <a:r>
              <a:rPr lang="ru-RU" sz="2000" b="1" dirty="0" smtClean="0"/>
              <a:t>номинациях </a:t>
            </a:r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/>
              <a:t>Лучший </a:t>
            </a:r>
            <a:r>
              <a:rPr lang="ru-RU" sz="2000" b="1" dirty="0" smtClean="0"/>
              <a:t>директор ООДО», «Лучший методист ДО», </a:t>
            </a:r>
          </a:p>
          <a:p>
            <a:pPr algn="ctr"/>
            <a:r>
              <a:rPr lang="ru-RU" sz="2000" b="1" dirty="0" smtClean="0"/>
              <a:t>«Лучший ПДО», «Лучший педагог-организатор</a:t>
            </a:r>
            <a:r>
              <a:rPr lang="ru-RU" sz="2000" b="1" dirty="0"/>
              <a:t>»,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/>
              <a:t>Лучший педагог-психолог </a:t>
            </a:r>
            <a:r>
              <a:rPr lang="ru-RU" sz="2000" b="1" dirty="0" smtClean="0"/>
              <a:t>ППС», </a:t>
            </a:r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/>
              <a:t>Лучший педагог-психолог </a:t>
            </a:r>
            <a:r>
              <a:rPr lang="ru-RU" sz="2000" b="1" dirty="0" smtClean="0"/>
              <a:t>ОО, ГБО»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644008" y="3075806"/>
            <a:ext cx="0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2557115" y="3507854"/>
            <a:ext cx="4175125" cy="91797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latin typeface="Calibri" pitchFamily="34" charset="0"/>
              </a:rPr>
              <a:t>ИНДИВИДУАЛЬНАЯ ПАПКА</a:t>
            </a:r>
            <a:r>
              <a:rPr lang="ru-RU" dirty="0" smtClean="0">
                <a:latin typeface="Calibri" pitchFamily="34" charset="0"/>
              </a:rPr>
              <a:t> 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29606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149592"/>
            <a:ext cx="8435280" cy="365440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2400" dirty="0" smtClean="0"/>
              <a:t>Представление </a:t>
            </a:r>
            <a:r>
              <a:rPr lang="ru-RU" sz="2400" dirty="0"/>
              <a:t>заявителя </a:t>
            </a:r>
            <a:r>
              <a:rPr lang="ru-RU" sz="2400" dirty="0" smtClean="0"/>
              <a:t>о выдвижении Соискателя на Грант (Приложение </a:t>
            </a:r>
            <a:r>
              <a:rPr lang="ru-RU" sz="2400" dirty="0"/>
              <a:t>№1 к Положению о Гранте</a:t>
            </a:r>
            <a:r>
              <a:rPr lang="ru-RU" sz="2400" dirty="0" smtClean="0"/>
              <a:t>) </a:t>
            </a:r>
            <a:endParaRPr lang="ru-RU" sz="2400" dirty="0"/>
          </a:p>
          <a:p>
            <a:pPr>
              <a:spcAft>
                <a:spcPts val="600"/>
              </a:spcAft>
            </a:pPr>
            <a:r>
              <a:rPr lang="ru-RU" sz="2400" dirty="0" smtClean="0"/>
              <a:t>Перечень </a:t>
            </a:r>
            <a:r>
              <a:rPr lang="ru-RU" sz="2400" dirty="0"/>
              <a:t>документов, представленных </a:t>
            </a:r>
            <a:r>
              <a:rPr lang="ru-RU" sz="2400" dirty="0" smtClean="0"/>
              <a:t>Соискателем </a:t>
            </a:r>
            <a:r>
              <a:rPr lang="ru-RU" sz="2400" dirty="0"/>
              <a:t>в Республиканскую комиссию для экспертизы, </a:t>
            </a:r>
            <a:r>
              <a:rPr lang="ru-RU" sz="2400" dirty="0" smtClean="0"/>
              <a:t>заполненный </a:t>
            </a:r>
            <a:r>
              <a:rPr lang="ru-RU" sz="2400" dirty="0"/>
              <a:t>участником Гранта (Приложение №3 к Положению о Гранте)</a:t>
            </a:r>
          </a:p>
          <a:p>
            <a:pPr>
              <a:spcAft>
                <a:spcPts val="600"/>
              </a:spcAft>
            </a:pPr>
            <a:r>
              <a:rPr lang="ru-RU" sz="2400" dirty="0" smtClean="0"/>
              <a:t>Согласие Соискателя </a:t>
            </a:r>
            <a:r>
              <a:rPr lang="ru-RU" sz="2400" dirty="0"/>
              <a:t>на обработку персональных данных, заполненное и подписанное С</a:t>
            </a:r>
            <a:r>
              <a:rPr lang="ru-RU" sz="2400" dirty="0" smtClean="0"/>
              <a:t>оискателем Гранта (Приложение </a:t>
            </a:r>
            <a:r>
              <a:rPr lang="ru-RU" sz="2400" dirty="0"/>
              <a:t>№2 к Положению о Гранте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829184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987574"/>
            <a:ext cx="8435280" cy="3888432"/>
          </a:xfrm>
        </p:spPr>
        <p:txBody>
          <a:bodyPr>
            <a:normAutofit fontScale="77500" lnSpcReduction="20000"/>
          </a:bodyPr>
          <a:lstStyle/>
          <a:p>
            <a:pPr algn="just">
              <a:spcAft>
                <a:spcPts val="600"/>
              </a:spcAft>
            </a:pPr>
            <a:r>
              <a:rPr lang="ru-RU" sz="2400" dirty="0" smtClean="0"/>
              <a:t>Заключение технической экспертизы документов, представленных Соискателем (незаполненное, заполняется специалистом, </a:t>
            </a:r>
            <a:r>
              <a:rPr lang="ru-RU" sz="2400" dirty="0"/>
              <a:t>проводящим техническую экспертизу)</a:t>
            </a:r>
            <a:endParaRPr lang="ru-RU" sz="2400" dirty="0" smtClean="0"/>
          </a:p>
          <a:p>
            <a:pPr algn="just">
              <a:spcAft>
                <a:spcPts val="600"/>
              </a:spcAft>
            </a:pPr>
            <a:r>
              <a:rPr lang="ru-RU" sz="2400" dirty="0" smtClean="0"/>
              <a:t>Копия </a:t>
            </a:r>
            <a:r>
              <a:rPr lang="ru-RU" sz="2400" dirty="0"/>
              <a:t>диплома о профессиональном образовании </a:t>
            </a:r>
            <a:r>
              <a:rPr lang="ru-RU" sz="2400" dirty="0" smtClean="0"/>
              <a:t>Соискателя, </a:t>
            </a:r>
            <a:r>
              <a:rPr lang="ru-RU" sz="2400" dirty="0"/>
              <a:t>заверенная работодателем (психологам, заявляющимся на Грант, необходимо иметь высшее профессиональное образование по должности)</a:t>
            </a:r>
          </a:p>
          <a:p>
            <a:pPr algn="just">
              <a:spcAft>
                <a:spcPts val="600"/>
              </a:spcAft>
            </a:pPr>
            <a:r>
              <a:rPr lang="ru-RU" sz="2400" dirty="0" smtClean="0"/>
              <a:t>Выписка </a:t>
            </a:r>
            <a:r>
              <a:rPr lang="ru-RU" sz="2400" dirty="0"/>
              <a:t>из трудовой книжки Соискателя либо </a:t>
            </a:r>
            <a:r>
              <a:rPr lang="ru-RU" sz="2400" dirty="0" smtClean="0"/>
              <a:t>справка </a:t>
            </a:r>
            <a:r>
              <a:rPr lang="ru-RU" sz="2400" dirty="0"/>
              <a:t>с места работы, </a:t>
            </a:r>
            <a:r>
              <a:rPr lang="ru-RU" sz="2400" dirty="0" smtClean="0"/>
              <a:t>подтверждающая </a:t>
            </a:r>
            <a:r>
              <a:rPr lang="ru-RU" sz="2400" dirty="0"/>
              <a:t>стаж в данной должности не менее трех </a:t>
            </a:r>
            <a:r>
              <a:rPr lang="ru-RU" sz="2400" dirty="0" smtClean="0"/>
              <a:t>лет, заверенная работодателем </a:t>
            </a:r>
            <a:r>
              <a:rPr lang="ru-RU" sz="2400" dirty="0"/>
              <a:t>(если участник Гранта не основной работник, а совместитель, то предоставляется справка с места работы о том, что он работает на должности, заявленной в номинации, с указанием даты приема на работу по настоящее время с указанием нагрузки либо ставки, заверенная </a:t>
            </a:r>
            <a:r>
              <a:rPr lang="ru-RU" sz="2400" dirty="0" smtClean="0"/>
              <a:t>работодателем, у психологов – выписка из трудовой книжки и 3-х сторонний договор между муниципалитетом, психологической службой и работником)</a:t>
            </a:r>
            <a:endParaRPr lang="ru-RU" sz="24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474610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987574"/>
            <a:ext cx="8435280" cy="3960440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 smtClean="0"/>
              <a:t>Ходатайство </a:t>
            </a:r>
            <a:r>
              <a:rPr lang="ru-RU" sz="2400" dirty="0"/>
              <a:t>профессионального сообщества (ходатайство методического объединения по профилю деятельности, либо методического кабинета отдела образования, либо кафедры вуза по профилю </a:t>
            </a:r>
            <a:r>
              <a:rPr lang="ru-RU" sz="2400" dirty="0" smtClean="0"/>
              <a:t>деятельности)</a:t>
            </a:r>
          </a:p>
          <a:p>
            <a:pPr algn="just">
              <a:spcAft>
                <a:spcPts val="600"/>
              </a:spcAft>
            </a:pPr>
            <a:r>
              <a:rPr lang="ru-RU" sz="2400" dirty="0"/>
              <a:t>Информация о профессиональных достижениях участника (текстовая информация, составленная в соответствии с критериями из п. 2 Положения о Гранте с приложением ксерокопий подтверждающих документов (дипломов, грамот, свидетельств, сертификатов, справок и т.д.), заверенных </a:t>
            </a:r>
            <a:r>
              <a:rPr lang="ru-RU" sz="2400" dirty="0" smtClean="0"/>
              <a:t>работодателем)</a:t>
            </a:r>
            <a:endParaRPr lang="ru-RU" sz="24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011803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7917"/>
            <a:ext cx="8893651" cy="775641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843558"/>
            <a:ext cx="8435280" cy="410445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spcAft>
                <a:spcPts val="600"/>
              </a:spcAft>
              <a:buNone/>
              <a:defRPr/>
            </a:pPr>
            <a:r>
              <a:rPr lang="ru-RU" sz="3800" b="1" dirty="0" smtClean="0">
                <a:solidFill>
                  <a:srgbClr val="FF0000"/>
                </a:solidFill>
                <a:cs typeface="Arial" pitchFamily="34" charset="0"/>
              </a:rPr>
              <a:t>СОИСКАТЕЛИ </a:t>
            </a:r>
            <a:r>
              <a:rPr lang="ru-RU" sz="3800" b="1" dirty="0">
                <a:solidFill>
                  <a:srgbClr val="FF0000"/>
                </a:solidFill>
                <a:cs typeface="Arial" pitchFamily="34" charset="0"/>
              </a:rPr>
              <a:t>ГРАНТА В НОМИНАЦИЯХ: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ru-RU" sz="3300" dirty="0">
                <a:cs typeface="Arial" pitchFamily="34" charset="0"/>
              </a:rPr>
              <a:t>«Лучший работник сферы воспитания и дополнительного образования детей</a:t>
            </a:r>
            <a:r>
              <a:rPr lang="ru-RU" sz="3300" dirty="0" smtClean="0">
                <a:cs typeface="Arial" pitchFamily="34" charset="0"/>
              </a:rPr>
              <a:t>» (</a:t>
            </a:r>
            <a:r>
              <a:rPr lang="ru-RU" sz="3300" dirty="0">
                <a:cs typeface="Arial" pitchFamily="34" charset="0"/>
              </a:rPr>
              <a:t>в рамках республиканских конкурсов профессионального мастерства кадров сферы воспитания и дополнительного образования детей «Воспитать человека», «Сердце отдаю детям», «Педагог-психолог-2018»)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ru-RU" sz="3300" dirty="0">
                <a:cs typeface="Arial" pitchFamily="34" charset="0"/>
              </a:rPr>
              <a:t>«Лучший педагог дополнительного образования» (педагоги, подготовившие победителей Открытого республиканского телевизионного молодежного фестиваля эстрадного искусства «Созвездие–</a:t>
            </a:r>
            <a:r>
              <a:rPr lang="ru-RU" sz="3300" dirty="0" err="1">
                <a:cs typeface="Arial" pitchFamily="34" charset="0"/>
              </a:rPr>
              <a:t>Йолдызлык</a:t>
            </a:r>
            <a:r>
              <a:rPr lang="ru-RU" sz="3300" dirty="0">
                <a:cs typeface="Arial" pitchFamily="34" charset="0"/>
              </a:rPr>
              <a:t>» в 2018 году) 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ru-RU" sz="3300" dirty="0">
                <a:cs typeface="Arial" pitchFamily="34" charset="0"/>
              </a:rPr>
              <a:t>«Лучший заместитель директора по воспитательной работе профессиональной образовательной организации» </a:t>
            </a:r>
            <a:r>
              <a:rPr lang="ru-RU" sz="3300" dirty="0" smtClean="0">
                <a:cs typeface="Arial" pitchFamily="34" charset="0"/>
              </a:rPr>
              <a:t>(</a:t>
            </a:r>
            <a:r>
              <a:rPr lang="ru-RU" sz="3300" dirty="0">
                <a:cs typeface="Arial" pitchFamily="34" charset="0"/>
              </a:rPr>
              <a:t>по итогам </a:t>
            </a:r>
            <a:r>
              <a:rPr lang="ru-RU" sz="3300" dirty="0" err="1">
                <a:cs typeface="Arial" pitchFamily="34" charset="0"/>
              </a:rPr>
              <a:t>рейтингования</a:t>
            </a:r>
            <a:r>
              <a:rPr lang="ru-RU" sz="3300" dirty="0">
                <a:cs typeface="Arial" pitchFamily="34" charset="0"/>
              </a:rPr>
              <a:t> профессиональных образовательных организаций в 2017-2018 учебном году)</a:t>
            </a:r>
          </a:p>
          <a:p>
            <a:pPr marL="0" indent="0" algn="ctr">
              <a:buNone/>
              <a:defRPr/>
            </a:pPr>
            <a:r>
              <a:rPr lang="ru-RU" sz="3800" b="1" dirty="0" smtClean="0">
                <a:solidFill>
                  <a:srgbClr val="FF0000"/>
                </a:solidFill>
                <a:cs typeface="Arial" pitchFamily="34" charset="0"/>
              </a:rPr>
              <a:t>ПРЕДОСТАВЛЯЮТ ТОЛЬКО:</a:t>
            </a:r>
          </a:p>
          <a:p>
            <a:pPr algn="just">
              <a:defRPr/>
            </a:pPr>
            <a:r>
              <a:rPr lang="ru-RU" sz="2900" b="1" dirty="0" smtClean="0">
                <a:cs typeface="Arial" pitchFamily="34" charset="0"/>
              </a:rPr>
              <a:t>ПРЕДСТАВЛЕНИЕ ЗАЯВИТЕЛЯ О ВЫДВИЖЕНИИ СОИСКАТЕЛЯ НА </a:t>
            </a:r>
            <a:r>
              <a:rPr lang="ru-RU" sz="2900" b="1" dirty="0">
                <a:cs typeface="Arial" pitchFamily="34" charset="0"/>
              </a:rPr>
              <a:t>ГРАНТ (Приложение №1 к Положению о Гранте</a:t>
            </a:r>
            <a:r>
              <a:rPr lang="ru-RU" sz="2900" b="1" dirty="0" smtClean="0">
                <a:cs typeface="Arial" pitchFamily="34" charset="0"/>
              </a:rPr>
              <a:t>)</a:t>
            </a:r>
          </a:p>
          <a:p>
            <a:pPr algn="just">
              <a:defRPr/>
            </a:pPr>
            <a:r>
              <a:rPr lang="ru-RU" sz="2900" b="1" dirty="0" smtClean="0">
                <a:cs typeface="Arial" pitchFamily="34" charset="0"/>
              </a:rPr>
              <a:t>КСЕРОКОПИИ ДОКУМЕНТОВ НА ОПЛАТУ (паспорт (1 стр. и страница с пропиской), ИНН, пенсионное-страховое свидетельство, карту </a:t>
            </a:r>
            <a:r>
              <a:rPr lang="ru-RU" sz="2900" b="1" dirty="0" err="1" smtClean="0">
                <a:cs typeface="Arial" pitchFamily="34" charset="0"/>
              </a:rPr>
              <a:t>АкБарс</a:t>
            </a:r>
            <a:r>
              <a:rPr lang="ru-RU" sz="2900" b="1" dirty="0" smtClean="0">
                <a:cs typeface="Arial" pitchFamily="34" charset="0"/>
              </a:rPr>
              <a:t> Банка (если есть)!</a:t>
            </a: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9094" y="123478"/>
            <a:ext cx="8217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4299891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419622"/>
            <a:ext cx="8435280" cy="316835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000" dirty="0" smtClean="0"/>
              <a:t>        Данные </a:t>
            </a:r>
            <a:r>
              <a:rPr lang="ru-RU" sz="2000" dirty="0"/>
              <a:t>на соискателей Гранта в номинациях «Лучший педагог-психолог психолого-педагогической службы (ППМС-Центра)», «Лучший педагог-психолог образовательной организации, государственной бюджетной организации</a:t>
            </a:r>
            <a:r>
              <a:rPr lang="ru-RU" sz="2000" dirty="0" smtClean="0"/>
              <a:t>», </a:t>
            </a:r>
            <a:r>
              <a:rPr lang="ru-RU" sz="2000" dirty="0"/>
              <a:t>«Лучший работник сферы воспитания и дополнительного образования детей» (</a:t>
            </a:r>
            <a:r>
              <a:rPr lang="ru-RU" sz="2000" dirty="0" smtClean="0"/>
              <a:t>педагоги-психологи) </a:t>
            </a:r>
            <a:r>
              <a:rPr lang="ru-RU" sz="2000" b="1" dirty="0"/>
              <a:t>в формате </a:t>
            </a:r>
            <a:r>
              <a:rPr lang="ru-RU" sz="2000" b="1" dirty="0" err="1"/>
              <a:t>Microsoft</a:t>
            </a:r>
            <a:r>
              <a:rPr lang="ru-RU" sz="2000" b="1" dirty="0"/>
              <a:t> </a:t>
            </a:r>
            <a:r>
              <a:rPr lang="en-US" sz="2000" b="1" dirty="0"/>
              <a:t>Word</a:t>
            </a:r>
            <a:r>
              <a:rPr lang="ru-RU" sz="2000" dirty="0" smtClean="0"/>
              <a:t> </a:t>
            </a:r>
            <a:r>
              <a:rPr lang="ru-RU" sz="2000" dirty="0"/>
              <a:t>по прилагаемой форме необходимо предоставить на электронный адрес </a:t>
            </a:r>
            <a:r>
              <a:rPr lang="en-US" sz="2000" u="sng" dirty="0" err="1">
                <a:hlinkClick r:id="rId2"/>
              </a:rPr>
              <a:t>cpprkrostok</a:t>
            </a:r>
            <a:r>
              <a:rPr lang="ru-RU" sz="2000" u="sng" dirty="0">
                <a:hlinkClick r:id="rId2"/>
              </a:rPr>
              <a:t>@</a:t>
            </a:r>
            <a:r>
              <a:rPr lang="en-US" sz="2000" u="sng" dirty="0">
                <a:hlinkClick r:id="rId2"/>
              </a:rPr>
              <a:t>mail</a:t>
            </a:r>
            <a:r>
              <a:rPr lang="ru-RU" sz="2000" u="sng" dirty="0">
                <a:hlinkClick r:id="rId2"/>
              </a:rPr>
              <a:t>.</a:t>
            </a:r>
            <a:r>
              <a:rPr lang="en-US" sz="2000" u="sng" dirty="0" err="1">
                <a:hlinkClick r:id="rId2"/>
              </a:rPr>
              <a:t>ru</a:t>
            </a:r>
            <a:r>
              <a:rPr lang="en-US" sz="2000" u="sng" dirty="0">
                <a:hlinkClick r:id="rId2"/>
              </a:rPr>
              <a:t> </a:t>
            </a:r>
            <a:r>
              <a:rPr lang="ru-RU" sz="2000" dirty="0" smtClean="0"/>
              <a:t>с </a:t>
            </a:r>
            <a:r>
              <a:rPr lang="ru-RU" sz="2000" dirty="0"/>
              <a:t>пометкой в теме письма «Грант, </a:t>
            </a:r>
            <a:r>
              <a:rPr lang="ru-RU" sz="2000" dirty="0" smtClean="0"/>
              <a:t>номинация «______» одновременно с предоставлением конкурсных материалов.</a:t>
            </a:r>
            <a:endParaRPr lang="ru-RU" sz="20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0836575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059582"/>
            <a:ext cx="8435280" cy="93610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/>
              <a:t>	Данные соискателя Гранта в номинации 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«__________________________________________________»</a:t>
            </a: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00826" y="4429138"/>
            <a:ext cx="2133600" cy="273844"/>
          </a:xfrm>
        </p:spPr>
        <p:txBody>
          <a:bodyPr/>
          <a:lstStyle/>
          <a:p>
            <a:fld id="{7B0860F1-307B-49B9-808A-EB6156C47E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98464818"/>
              </p:ext>
            </p:extLst>
          </p:nvPr>
        </p:nvGraphicFramePr>
        <p:xfrm>
          <a:off x="72008" y="2211710"/>
          <a:ext cx="9036496" cy="2592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927"/>
                <a:gridCol w="635468"/>
                <a:gridCol w="877975"/>
                <a:gridCol w="1243797"/>
                <a:gridCol w="1316962"/>
                <a:gridCol w="1170633"/>
                <a:gridCol w="585316"/>
                <a:gridCol w="804810"/>
                <a:gridCol w="804810"/>
                <a:gridCol w="1243798"/>
              </a:tblGrid>
              <a:tr h="2268252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№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ФИО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Дата рождения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Должность, место работы (полное название)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Паспортные данные (номер, кем и когда выдан)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Адрес по прописке с указанием индекса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ИНН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СНИЛС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Номер карты </a:t>
                      </a:r>
                      <a:r>
                        <a:rPr lang="ru-RU" sz="1650" dirty="0" smtClean="0">
                          <a:effectLst/>
                        </a:rPr>
                        <a:t>Ак</a:t>
                      </a:r>
                      <a:r>
                        <a:rPr lang="en-US" sz="1650" dirty="0" smtClean="0">
                          <a:effectLst/>
                        </a:rPr>
                        <a:t> </a:t>
                      </a:r>
                      <a:r>
                        <a:rPr lang="ru-RU" sz="1650" dirty="0" smtClean="0">
                          <a:effectLst/>
                        </a:rPr>
                        <a:t>Барс </a:t>
                      </a:r>
                      <a:r>
                        <a:rPr lang="ru-RU" sz="1650" dirty="0">
                          <a:effectLst/>
                        </a:rPr>
                        <a:t>Банка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(если есть)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Контактный (сотовый) телефон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24036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1458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059582"/>
            <a:ext cx="8435280" cy="381642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000" dirty="0" smtClean="0"/>
              <a:t>        </a:t>
            </a:r>
            <a:r>
              <a:rPr lang="ru-RU" sz="2400" dirty="0" smtClean="0"/>
              <a:t>Стаж в должности по заявленной номинации должен составлять </a:t>
            </a:r>
            <a:r>
              <a:rPr lang="ru-RU" sz="2400" b="1" dirty="0" smtClean="0">
                <a:solidFill>
                  <a:srgbClr val="FF0000"/>
                </a:solidFill>
              </a:rPr>
              <a:t>не менее 3-х лет.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400" dirty="0" smtClean="0"/>
              <a:t>         </a:t>
            </a:r>
            <a:r>
              <a:rPr lang="ru-RU" sz="2400" dirty="0" err="1" smtClean="0"/>
              <a:t>Грантополучатель</a:t>
            </a:r>
            <a:r>
              <a:rPr lang="ru-RU" sz="2400" dirty="0" smtClean="0"/>
              <a:t> </a:t>
            </a:r>
            <a:r>
              <a:rPr lang="ru-RU" sz="2400" dirty="0"/>
              <a:t>имеет право принимать участие в гранте </a:t>
            </a:r>
            <a:r>
              <a:rPr lang="ru-RU" sz="2400" b="1" dirty="0">
                <a:solidFill>
                  <a:srgbClr val="FF0000"/>
                </a:solidFill>
              </a:rPr>
              <a:t>1 раз в три года </a:t>
            </a:r>
            <a:r>
              <a:rPr lang="ru-RU" sz="2400" dirty="0"/>
              <a:t>за исключением номинаций: «Лучший заместитель директора по воспитательной работе профессиональной образовательной организации», «Лучший работник сферы воспитания и дополнительного образования детей», «Лучший педагог дополнительного образования» </a:t>
            </a:r>
            <a:r>
              <a:rPr lang="ru-RU" sz="2400" dirty="0" smtClean="0"/>
              <a:t>(педагоги</a:t>
            </a:r>
            <a:r>
              <a:rPr lang="ru-RU" sz="2400" dirty="0"/>
              <a:t>, подготовившие победителей Открытого республиканского телевизионного молодежного фестиваля эстрадного искусства «Созвездие–</a:t>
            </a:r>
            <a:r>
              <a:rPr lang="ru-RU" sz="2400" dirty="0" err="1"/>
              <a:t>Йолдызлык</a:t>
            </a:r>
            <a:r>
              <a:rPr lang="ru-RU" sz="2400" dirty="0" smtClean="0"/>
              <a:t>»); причем 3 года считаются с момента даты приказа об итогах Гранта. Учитывая это, в текущем году </a:t>
            </a:r>
            <a:r>
              <a:rPr lang="ru-RU" sz="2400" b="1" dirty="0" smtClean="0"/>
              <a:t>не могут заявляться на Грант </a:t>
            </a:r>
            <a:r>
              <a:rPr lang="ru-RU" sz="2400" dirty="0" smtClean="0"/>
              <a:t>те, кто получил Грант </a:t>
            </a:r>
            <a:r>
              <a:rPr lang="ru-RU" sz="2400" b="1" dirty="0" smtClean="0"/>
              <a:t>позже 2014 года </a:t>
            </a:r>
            <a:r>
              <a:rPr lang="ru-RU" sz="2400" dirty="0" smtClean="0"/>
              <a:t>(2015,2016,2017).</a:t>
            </a:r>
            <a:endParaRPr lang="ru-RU" sz="24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888088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1975</TotalTime>
  <Words>781</Words>
  <Application>Microsoft Office PowerPoint</Application>
  <PresentationFormat>Экран (16:9)</PresentationFormat>
  <Paragraphs>70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Грант «Лучший работник сферы воспитания и дополнительного образования детей»</vt:lpstr>
      <vt:lpstr>     </vt:lpstr>
      <vt:lpstr>     </vt:lpstr>
      <vt:lpstr>     </vt:lpstr>
      <vt:lpstr>     </vt:lpstr>
      <vt:lpstr>     </vt:lpstr>
      <vt:lpstr>     </vt:lpstr>
      <vt:lpstr>     </vt:lpstr>
      <vt:lpstr>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Зиганшина</dc:creator>
  <cp:lastModifiedBy>Татьяна</cp:lastModifiedBy>
  <cp:revision>221</cp:revision>
  <cp:lastPrinted>2016-01-25T10:55:25Z</cp:lastPrinted>
  <dcterms:created xsi:type="dcterms:W3CDTF">2015-01-19T04:26:58Z</dcterms:created>
  <dcterms:modified xsi:type="dcterms:W3CDTF">2018-05-17T12:50:33Z</dcterms:modified>
</cp:coreProperties>
</file>